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8288000"/>
  <p:notesSz cx="6807200" cy="9939338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Bold" charset="0"/>
      <p:regular r:id="rId7"/>
    </p:embeddedFont>
    <p:embeddedFont>
      <p:font typeface="The Seasons" panose="020B0600070205080204" charset="0"/>
      <p:regular r:id="rId8"/>
    </p:embeddedFont>
    <p:embeddedFont>
      <p:font typeface="TT Interphases" panose="020B0600070205080204" charset="0"/>
      <p:regular r:id="rId9"/>
    </p:embeddedFont>
    <p:embeddedFont>
      <p:font typeface="TT Interphases Italics" panose="020B060007020508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320" y="-43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43459" y="6354161"/>
            <a:ext cx="3213440" cy="3332446"/>
            <a:chOff x="0" y="0"/>
            <a:chExt cx="4284587" cy="44432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839" r="13839"/>
            <a:stretch>
              <a:fillRect/>
            </a:stretch>
          </p:blipFill>
          <p:spPr>
            <a:xfrm>
              <a:off x="0" y="0"/>
              <a:ext cx="4284587" cy="4443261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398797" y="3082198"/>
            <a:ext cx="3320962" cy="3267200"/>
            <a:chOff x="0" y="0"/>
            <a:chExt cx="4427950" cy="435626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3107" b="13107"/>
            <a:stretch>
              <a:fillRect/>
            </a:stretch>
          </p:blipFill>
          <p:spPr>
            <a:xfrm>
              <a:off x="0" y="0"/>
              <a:ext cx="4427950" cy="4356267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-234075" y="6354161"/>
            <a:ext cx="11049500" cy="0"/>
          </a:xfrm>
          <a:prstGeom prst="line">
            <a:avLst/>
          </a:prstGeom>
          <a:ln w="9525" cap="flat">
            <a:solidFill>
              <a:srgbClr val="2E2E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2922165" y="3084236"/>
            <a:ext cx="0" cy="3265162"/>
          </a:xfrm>
          <a:prstGeom prst="line">
            <a:avLst/>
          </a:prstGeom>
          <a:ln w="9525" cap="flat">
            <a:solidFill>
              <a:srgbClr val="2E2E2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0" y="9680167"/>
            <a:ext cx="4418187" cy="2960777"/>
            <a:chOff x="0" y="0"/>
            <a:chExt cx="5890916" cy="394770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l="289" r="289"/>
            <a:stretch>
              <a:fillRect/>
            </a:stretch>
          </p:blipFill>
          <p:spPr>
            <a:xfrm>
              <a:off x="0" y="0"/>
              <a:ext cx="5890916" cy="3947702"/>
            </a:xfrm>
            <a:prstGeom prst="rect">
              <a:avLst/>
            </a:prstGeom>
          </p:spPr>
        </p:pic>
      </p:grpSp>
      <p:sp>
        <p:nvSpPr>
          <p:cNvPr id="10" name="AutoShape 10"/>
          <p:cNvSpPr/>
          <p:nvPr/>
        </p:nvSpPr>
        <p:spPr>
          <a:xfrm>
            <a:off x="-234075" y="12642004"/>
            <a:ext cx="10784740" cy="0"/>
          </a:xfrm>
          <a:prstGeom prst="line">
            <a:avLst/>
          </a:prstGeom>
          <a:ln w="9525" cap="flat">
            <a:solidFill>
              <a:srgbClr val="2E2E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7238696" y="6354161"/>
            <a:ext cx="0" cy="3326006"/>
          </a:xfrm>
          <a:prstGeom prst="line">
            <a:avLst/>
          </a:prstGeom>
          <a:ln w="9525" cap="flat">
            <a:solidFill>
              <a:srgbClr val="2E2E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-117038" y="9686606"/>
            <a:ext cx="10521075" cy="0"/>
          </a:xfrm>
          <a:prstGeom prst="line">
            <a:avLst/>
          </a:prstGeom>
          <a:ln w="9525" cap="flat">
            <a:solidFill>
              <a:srgbClr val="2E2E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-91644" y="15861621"/>
            <a:ext cx="10407637" cy="0"/>
          </a:xfrm>
          <a:prstGeom prst="line">
            <a:avLst/>
          </a:prstGeom>
          <a:ln w="9525" cap="flat">
            <a:solidFill>
              <a:srgbClr val="2E2E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V="1">
            <a:off x="0" y="3082198"/>
            <a:ext cx="10550665" cy="0"/>
          </a:xfrm>
          <a:prstGeom prst="line">
            <a:avLst/>
          </a:prstGeom>
          <a:ln w="9525" cap="flat">
            <a:solidFill>
              <a:srgbClr val="2E2E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4418187" y="9680167"/>
            <a:ext cx="0" cy="2960777"/>
          </a:xfrm>
          <a:prstGeom prst="line">
            <a:avLst/>
          </a:prstGeom>
          <a:ln w="9525" cap="flat">
            <a:solidFill>
              <a:srgbClr val="2E2E2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249845" y="16759965"/>
            <a:ext cx="389888" cy="390830"/>
          </a:xfrm>
          <a:custGeom>
            <a:avLst/>
            <a:gdLst/>
            <a:ahLst/>
            <a:cxnLst/>
            <a:rect l="l" t="t" r="r" b="b"/>
            <a:pathLst>
              <a:path w="389888" h="390830">
                <a:moveTo>
                  <a:pt x="0" y="0"/>
                </a:moveTo>
                <a:lnTo>
                  <a:pt x="389888" y="0"/>
                </a:lnTo>
                <a:lnTo>
                  <a:pt x="389888" y="390830"/>
                </a:lnTo>
                <a:lnTo>
                  <a:pt x="0" y="3908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469298" y="16579453"/>
            <a:ext cx="1628984" cy="1628984"/>
          </a:xfrm>
          <a:custGeom>
            <a:avLst/>
            <a:gdLst/>
            <a:ahLst/>
            <a:cxnLst/>
            <a:rect l="l" t="t" r="r" b="b"/>
            <a:pathLst>
              <a:path w="1628984" h="1628984">
                <a:moveTo>
                  <a:pt x="0" y="0"/>
                </a:moveTo>
                <a:lnTo>
                  <a:pt x="1628984" y="0"/>
                </a:lnTo>
                <a:lnTo>
                  <a:pt x="1628984" y="1628984"/>
                </a:lnTo>
                <a:lnTo>
                  <a:pt x="0" y="16289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320520" y="16579453"/>
            <a:ext cx="1628984" cy="1628984"/>
          </a:xfrm>
          <a:custGeom>
            <a:avLst/>
            <a:gdLst/>
            <a:ahLst/>
            <a:cxnLst/>
            <a:rect l="l" t="t" r="r" b="b"/>
            <a:pathLst>
              <a:path w="1628984" h="1628984">
                <a:moveTo>
                  <a:pt x="0" y="0"/>
                </a:moveTo>
                <a:lnTo>
                  <a:pt x="1628984" y="0"/>
                </a:lnTo>
                <a:lnTo>
                  <a:pt x="1628984" y="1628984"/>
                </a:lnTo>
                <a:lnTo>
                  <a:pt x="0" y="16289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302376" y="754635"/>
            <a:ext cx="5682247" cy="87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5"/>
              </a:lnSpc>
            </a:pPr>
            <a:r>
              <a:rPr lang="en-US" sz="6201" b="1" spc="-136" dirty="0">
                <a:solidFill>
                  <a:srgbClr val="2B2B2B"/>
                </a:solidFill>
                <a:latin typeface="The Seasons"/>
                <a:ea typeface="The Seasons"/>
                <a:cs typeface="The Seasons"/>
                <a:sym typeface="The Seasons"/>
              </a:rPr>
              <a:t>特別教育講習料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6395" y="1877558"/>
            <a:ext cx="7543800" cy="432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8"/>
              </a:lnSpc>
              <a:spcBef>
                <a:spcPct val="0"/>
              </a:spcBef>
            </a:pPr>
            <a:r>
              <a:rPr lang="ja-JP" altLang="en-US" sz="2648" spc="1335" dirty="0">
                <a:solidFill>
                  <a:srgbClr val="2B2B2B"/>
                </a:solidFill>
                <a:latin typeface="TT Interphases Italics"/>
                <a:ea typeface="TT Interphases Italics"/>
                <a:cs typeface="TT Interphases Italics"/>
                <a:sym typeface="TT Interphases Italics"/>
              </a:rPr>
              <a:t>個人・企業</a:t>
            </a:r>
            <a:r>
              <a:rPr lang="en-US" sz="2648" spc="1335" dirty="0">
                <a:solidFill>
                  <a:srgbClr val="2B2B2B"/>
                </a:solidFill>
                <a:latin typeface="TT Interphases Italics"/>
                <a:ea typeface="TT Interphases Italics"/>
                <a:cs typeface="TT Interphases Italics"/>
                <a:sym typeface="TT Interphases Italics"/>
              </a:rPr>
              <a:t>様用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85316" y="10091419"/>
            <a:ext cx="2155870" cy="418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9"/>
              </a:lnSpc>
            </a:pPr>
            <a:r>
              <a:rPr lang="en-US" sz="2499" b="1" spc="1572" dirty="0">
                <a:solidFill>
                  <a:srgbClr val="2B2B2B"/>
                </a:solidFill>
                <a:latin typeface="The Seasons" panose="020B0600070205080204" charset="0"/>
                <a:ea typeface="TT Interphases Bold Italics"/>
                <a:cs typeface="TT Interphases Bold Italics"/>
                <a:sym typeface="TT Interphases Bold Italics"/>
              </a:rPr>
              <a:t>セット割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95999" y="12676218"/>
            <a:ext cx="2528834" cy="430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0"/>
              </a:lnSpc>
            </a:pPr>
            <a:r>
              <a:rPr lang="ja-JP" altLang="en-US" sz="2500" b="1" spc="1572" dirty="0">
                <a:solidFill>
                  <a:srgbClr val="2B2B2B"/>
                </a:solidFill>
                <a:latin typeface="The Seasons" panose="020B0600070205080204" charset="0"/>
                <a:ea typeface="TT Interphases Bold Italics"/>
                <a:cs typeface="TT Interphases Bold Italics"/>
                <a:sym typeface="TT Interphases Bold Italics"/>
              </a:rPr>
              <a:t>備考</a:t>
            </a:r>
            <a:endParaRPr lang="en-US" sz="2500" b="1" spc="1572" dirty="0">
              <a:solidFill>
                <a:srgbClr val="2B2B2B"/>
              </a:solidFill>
              <a:latin typeface="The Seasons" panose="020B0600070205080204" charset="0"/>
              <a:ea typeface="TT Interphases Bold Italics"/>
              <a:cs typeface="TT Interphases Bold Italics"/>
              <a:sym typeface="TT Interphases Bold Italic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39733" y="16869846"/>
            <a:ext cx="3489867" cy="25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2"/>
              </a:lnSpc>
            </a:pPr>
            <a:r>
              <a:rPr lang="en-US" sz="2299" b="1" spc="170" dirty="0">
                <a:solidFill>
                  <a:srgbClr val="2E2E2E"/>
                </a:solidFill>
                <a:latin typeface="DM Sans Bold"/>
                <a:ea typeface="DM Sans Bold"/>
                <a:cs typeface="DM Sans Bold"/>
                <a:sym typeface="DM Sans Bold"/>
              </a:rPr>
              <a:t>合同会社ジョイフィット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685316" y="10717352"/>
            <a:ext cx="5106761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spc="137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特別教育を同時に申込むことで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 spc="137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講習料金を</a:t>
            </a:r>
            <a:r>
              <a:rPr lang="en-US" altLang="ja-JP" sz="2299" spc="137" dirty="0">
                <a:solidFill>
                  <a:srgbClr val="FF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2,200</a:t>
            </a:r>
            <a:r>
              <a:rPr lang="en-US" sz="2299" spc="137" dirty="0">
                <a:solidFill>
                  <a:srgbClr val="FF5757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円割引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96000" y="13270767"/>
            <a:ext cx="9902282" cy="242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ja-JP" alt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・免除がある場合</a:t>
            </a:r>
            <a:r>
              <a:rPr lang="en-US" altLang="ja-JP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</a:t>
            </a:r>
            <a:r>
              <a:rPr lang="ja-JP" alt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科目免除毎に</a:t>
            </a:r>
            <a:r>
              <a:rPr lang="en-US" altLang="ja-JP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550</a:t>
            </a:r>
            <a:r>
              <a:rPr lang="ja-JP" alt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円割引。</a:t>
            </a:r>
            <a:endParaRPr lang="en-US" sz="2300" spc="138" dirty="0">
              <a:solidFill>
                <a:srgbClr val="2E2E2E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l">
              <a:lnSpc>
                <a:spcPts val="3220"/>
              </a:lnSpc>
            </a:pPr>
            <a:r>
              <a:rPr 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・地域によっては別途交通費等の費用の発生やWEBのみ対応が可能な</a:t>
            </a:r>
          </a:p>
          <a:p>
            <a:pPr algn="l">
              <a:lnSpc>
                <a:spcPts val="3220"/>
              </a:lnSpc>
            </a:pPr>
            <a:r>
              <a:rPr 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　場合がございます。予めご了承ください。</a:t>
            </a:r>
          </a:p>
          <a:p>
            <a:pPr algn="l">
              <a:lnSpc>
                <a:spcPts val="3220"/>
              </a:lnSpc>
            </a:pPr>
            <a:r>
              <a:rPr 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・料金は消費税10％での税込表示です。（2025年1月現在）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　物価高騰、増税等で料金を予告なく変更する場合がございます。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ja-JP" alt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・土日祝日は</a:t>
            </a:r>
            <a:r>
              <a:rPr lang="en-US" altLang="ja-JP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</a:t>
            </a:r>
            <a:r>
              <a:rPr lang="ja-JP" alt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日毎に別途</a:t>
            </a:r>
            <a:r>
              <a:rPr lang="en-US" altLang="ja-JP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1,100</a:t>
            </a:r>
            <a:r>
              <a:rPr lang="ja-JP" alt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</a:t>
            </a:r>
            <a:r>
              <a:rPr lang="en-US" altLang="ja-JP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/</a:t>
            </a:r>
            <a:r>
              <a:rPr lang="ja-JP" alt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人の追加料金が発生します。</a:t>
            </a:r>
            <a:endParaRPr lang="en-US" sz="2300" spc="138" dirty="0">
              <a:solidFill>
                <a:srgbClr val="2E2E2E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962931" y="2633639"/>
            <a:ext cx="232406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altLang="ja-JP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</a:t>
            </a:r>
            <a:r>
              <a:rPr lang="en-US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1名から申込み可能</a:t>
            </a:r>
            <a:r>
              <a:rPr lang="en-US" altLang="ja-JP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</a:t>
            </a:r>
            <a:endParaRPr lang="en-US" sz="2300" spc="138" dirty="0">
              <a:solidFill>
                <a:srgbClr val="2E2E2E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83802" y="16037834"/>
            <a:ext cx="366570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0"/>
              </a:lnSpc>
            </a:pPr>
            <a:r>
              <a:rPr lang="en-US" sz="2500" b="1" spc="1572" dirty="0">
                <a:solidFill>
                  <a:srgbClr val="2B2B2B"/>
                </a:solidFill>
                <a:latin typeface="The Seasons" panose="020B0600070205080204" charset="0"/>
                <a:ea typeface="TT Interphases Bold Italics"/>
                <a:cs typeface="TT Interphases Bold Italics"/>
                <a:sym typeface="TT Interphases Bold Italics"/>
              </a:rPr>
              <a:t>お問い合わせ先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51348" y="17247976"/>
            <a:ext cx="879646" cy="25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2"/>
              </a:lnSpc>
            </a:pPr>
            <a:r>
              <a:rPr lang="en-US" sz="2299" spc="170">
                <a:solidFill>
                  <a:srgbClr val="2E2E2E"/>
                </a:solidFill>
                <a:latin typeface="DM Sans"/>
                <a:ea typeface="DM Sans"/>
                <a:cs typeface="DM Sans"/>
                <a:sym typeface="DM Sans"/>
              </a:rPr>
              <a:t>T E L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40519" y="17247976"/>
            <a:ext cx="3209770" cy="25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2"/>
              </a:lnSpc>
            </a:pPr>
            <a:r>
              <a:rPr lang="en-US" sz="2299" spc="170">
                <a:solidFill>
                  <a:srgbClr val="2E2E2E"/>
                </a:solidFill>
                <a:latin typeface="DM Sans"/>
                <a:ea typeface="DM Sans"/>
                <a:cs typeface="DM Sans"/>
                <a:sym typeface="DM Sans"/>
              </a:rPr>
              <a:t>：080-8390-1529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51348" y="17566084"/>
            <a:ext cx="879646" cy="25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2"/>
              </a:lnSpc>
            </a:pPr>
            <a:r>
              <a:rPr lang="en-US" sz="2299" spc="85">
                <a:solidFill>
                  <a:srgbClr val="2E2E2E"/>
                </a:solidFill>
                <a:latin typeface="DM Sans"/>
                <a:ea typeface="DM Sans"/>
                <a:cs typeface="DM Sans"/>
                <a:sym typeface="DM Sans"/>
              </a:rPr>
              <a:t>F A X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540519" y="17566084"/>
            <a:ext cx="3209770" cy="25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2"/>
              </a:lnSpc>
            </a:pPr>
            <a:r>
              <a:rPr lang="en-US" sz="2299" spc="193">
                <a:solidFill>
                  <a:srgbClr val="2E2E2E"/>
                </a:solidFill>
                <a:latin typeface="DM Sans"/>
                <a:ea typeface="DM Sans"/>
                <a:cs typeface="DM Sans"/>
                <a:sym typeface="DM Sans"/>
              </a:rPr>
              <a:t>：050-3588-6142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9733" y="17904819"/>
            <a:ext cx="897993" cy="25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2"/>
              </a:lnSpc>
            </a:pPr>
            <a:r>
              <a:rPr lang="en-US" sz="2299" spc="255">
                <a:solidFill>
                  <a:srgbClr val="2E2E2E"/>
                </a:solidFill>
                <a:latin typeface="DM Sans"/>
                <a:ea typeface="DM Sans"/>
                <a:cs typeface="DM Sans"/>
                <a:sym typeface="DM Sans"/>
              </a:rPr>
              <a:t>MAIL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537726" y="17904819"/>
            <a:ext cx="4375546" cy="256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2"/>
              </a:lnSpc>
            </a:pPr>
            <a:r>
              <a:rPr lang="en-US" sz="2299" spc="170">
                <a:solidFill>
                  <a:srgbClr val="2E2E2E"/>
                </a:solidFill>
                <a:latin typeface="DM Sans"/>
                <a:ea typeface="DM Sans"/>
                <a:cs typeface="DM Sans"/>
                <a:sym typeface="DM Sans"/>
              </a:rPr>
              <a:t>：joyfit.tamada@gmail.com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809212" y="16368034"/>
            <a:ext cx="651599" cy="26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2299" b="1" spc="170" dirty="0">
                <a:solidFill>
                  <a:srgbClr val="2E2E2E"/>
                </a:solidFill>
                <a:latin typeface="DM Sans"/>
                <a:ea typeface="DM Sans"/>
                <a:cs typeface="DM Sans"/>
                <a:sym typeface="DM Sans"/>
              </a:rPr>
              <a:t>HP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716443" y="16368034"/>
            <a:ext cx="1134694" cy="259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2"/>
              </a:lnSpc>
            </a:pPr>
            <a:r>
              <a:rPr lang="en-US" sz="2299" b="1" spc="170" dirty="0">
                <a:solidFill>
                  <a:srgbClr val="2E2E2E"/>
                </a:solidFill>
                <a:latin typeface="DM Sans"/>
                <a:ea typeface="DM Sans"/>
                <a:cs typeface="DM Sans"/>
                <a:sym typeface="DM Sans"/>
              </a:rPr>
              <a:t>コラム</a:t>
            </a:r>
          </a:p>
        </p:txBody>
      </p:sp>
      <p:sp>
        <p:nvSpPr>
          <p:cNvPr id="55" name="AutoShape 19">
            <a:extLst>
              <a:ext uri="{FF2B5EF4-FFF2-40B4-BE49-F238E27FC236}">
                <a16:creationId xmlns:a16="http://schemas.microsoft.com/office/drawing/2014/main" id="{B7B19357-D1C4-FBFA-6099-60026124BAA8}"/>
              </a:ext>
            </a:extLst>
          </p:cNvPr>
          <p:cNvSpPr/>
          <p:nvPr/>
        </p:nvSpPr>
        <p:spPr>
          <a:xfrm>
            <a:off x="4541945" y="4120798"/>
            <a:ext cx="3847816" cy="0"/>
          </a:xfrm>
          <a:prstGeom prst="line">
            <a:avLst/>
          </a:prstGeom>
          <a:ln w="19050" cap="rnd">
            <a:solidFill>
              <a:srgbClr val="29292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8" name="TextBox 37">
            <a:extLst>
              <a:ext uri="{FF2B5EF4-FFF2-40B4-BE49-F238E27FC236}">
                <a16:creationId xmlns:a16="http://schemas.microsoft.com/office/drawing/2014/main" id="{0BFC0455-56A9-193E-D4A9-7DA4C5FD5E92}"/>
              </a:ext>
            </a:extLst>
          </p:cNvPr>
          <p:cNvSpPr txBox="1"/>
          <p:nvPr/>
        </p:nvSpPr>
        <p:spPr>
          <a:xfrm>
            <a:off x="3194753" y="3124200"/>
            <a:ext cx="5274544" cy="420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49"/>
              </a:lnSpc>
            </a:pPr>
            <a:r>
              <a:rPr lang="ja-JP" altLang="en-US" sz="2499" b="1" spc="1572" dirty="0">
                <a:solidFill>
                  <a:srgbClr val="2B2B2B"/>
                </a:solidFill>
                <a:latin typeface="The Seasons" panose="020B0600070205080204" charset="0"/>
                <a:ea typeface="TT Interphases Bold Italics"/>
                <a:cs typeface="TT Interphases Bold Italics"/>
                <a:sym typeface="TT Interphases Bold Italics"/>
              </a:rPr>
              <a:t>フルハーネス</a:t>
            </a:r>
            <a:r>
              <a:rPr lang="en-US" sz="2499" b="1" spc="1572" dirty="0">
                <a:solidFill>
                  <a:srgbClr val="2B2B2B"/>
                </a:solidFill>
                <a:latin typeface="The Seasons" panose="020B0600070205080204" charset="0"/>
                <a:ea typeface="TT Interphases Bold Italics"/>
                <a:cs typeface="TT Interphases Bold Italics"/>
                <a:sym typeface="TT Interphases Bold Italics"/>
              </a:rPr>
              <a:t>特別教育</a:t>
            </a:r>
          </a:p>
        </p:txBody>
      </p:sp>
      <p:sp>
        <p:nvSpPr>
          <p:cNvPr id="59" name="TextBox 38">
            <a:extLst>
              <a:ext uri="{FF2B5EF4-FFF2-40B4-BE49-F238E27FC236}">
                <a16:creationId xmlns:a16="http://schemas.microsoft.com/office/drawing/2014/main" id="{87EE7CBB-0074-F44A-CEC0-BCB17F2CB1F6}"/>
              </a:ext>
            </a:extLst>
          </p:cNvPr>
          <p:cNvSpPr txBox="1"/>
          <p:nvPr/>
        </p:nvSpPr>
        <p:spPr>
          <a:xfrm>
            <a:off x="3194753" y="3821661"/>
            <a:ext cx="150940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WEB講習</a:t>
            </a:r>
          </a:p>
        </p:txBody>
      </p:sp>
      <p:sp>
        <p:nvSpPr>
          <p:cNvPr id="60" name="TextBox 39">
            <a:extLst>
              <a:ext uri="{FF2B5EF4-FFF2-40B4-BE49-F238E27FC236}">
                <a16:creationId xmlns:a16="http://schemas.microsoft.com/office/drawing/2014/main" id="{73986FE9-ED18-142E-5D1D-D9219271B173}"/>
              </a:ext>
            </a:extLst>
          </p:cNvPr>
          <p:cNvSpPr txBox="1"/>
          <p:nvPr/>
        </p:nvSpPr>
        <p:spPr>
          <a:xfrm>
            <a:off x="5313325" y="3810000"/>
            <a:ext cx="4677522" cy="37459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  <a:spcBef>
                <a:spcPct val="0"/>
              </a:spcBef>
            </a:pP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受講人数が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名の場合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　　   　</a:t>
            </a:r>
            <a:r>
              <a:rPr lang="en-US" altLang="ja-JP" sz="2300" spc="8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9,900</a:t>
            </a:r>
            <a:r>
              <a:rPr lang="en-US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円/人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8FF6C9C3-0F63-65A3-35CA-7E66E465DD4C}"/>
              </a:ext>
            </a:extLst>
          </p:cNvPr>
          <p:cNvSpPr txBox="1"/>
          <p:nvPr/>
        </p:nvSpPr>
        <p:spPr>
          <a:xfrm>
            <a:off x="5313327" y="4261018"/>
            <a:ext cx="4677519" cy="37459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  <a:spcBef>
                <a:spcPct val="0"/>
              </a:spcBef>
            </a:pP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受講人数が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5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名以上の場合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　  </a:t>
            </a:r>
            <a:r>
              <a:rPr lang="en-US" altLang="ja-JP" sz="2300" spc="5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8,800</a:t>
            </a:r>
            <a:r>
              <a:rPr lang="en-US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円/人</a:t>
            </a:r>
          </a:p>
        </p:txBody>
      </p:sp>
      <p:sp>
        <p:nvSpPr>
          <p:cNvPr id="68" name="AutoShape 19">
            <a:extLst>
              <a:ext uri="{FF2B5EF4-FFF2-40B4-BE49-F238E27FC236}">
                <a16:creationId xmlns:a16="http://schemas.microsoft.com/office/drawing/2014/main" id="{69B7965E-7BEA-5FDF-5F48-CD93FA696DB5}"/>
              </a:ext>
            </a:extLst>
          </p:cNvPr>
          <p:cNvSpPr/>
          <p:nvPr/>
        </p:nvSpPr>
        <p:spPr>
          <a:xfrm>
            <a:off x="4541944" y="5090100"/>
            <a:ext cx="3847816" cy="0"/>
          </a:xfrm>
          <a:prstGeom prst="line">
            <a:avLst/>
          </a:prstGeom>
          <a:ln w="19050" cap="rnd">
            <a:solidFill>
              <a:srgbClr val="29292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18CFC6D7-7F22-42AC-C1BA-F734BFBEBB6A}"/>
              </a:ext>
            </a:extLst>
          </p:cNvPr>
          <p:cNvSpPr txBox="1"/>
          <p:nvPr/>
        </p:nvSpPr>
        <p:spPr>
          <a:xfrm>
            <a:off x="3194752" y="4790963"/>
            <a:ext cx="1509408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ja-JP" alt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訪問</a:t>
            </a:r>
            <a:r>
              <a:rPr lang="en-US" sz="2300" spc="138" dirty="0" err="1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講習</a:t>
            </a:r>
            <a:endParaRPr lang="en-US" sz="2300" spc="138" dirty="0">
              <a:solidFill>
                <a:srgbClr val="2E2E2E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70" name="TextBox 39">
            <a:extLst>
              <a:ext uri="{FF2B5EF4-FFF2-40B4-BE49-F238E27FC236}">
                <a16:creationId xmlns:a16="http://schemas.microsoft.com/office/drawing/2014/main" id="{91428D30-7D84-957E-4E6B-58ADF491BB1F}"/>
              </a:ext>
            </a:extLst>
          </p:cNvPr>
          <p:cNvSpPr txBox="1"/>
          <p:nvPr/>
        </p:nvSpPr>
        <p:spPr>
          <a:xfrm>
            <a:off x="5342704" y="4779302"/>
            <a:ext cx="4648142" cy="37459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  <a:spcBef>
                <a:spcPct val="0"/>
              </a:spcBef>
            </a:pP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受講人数が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名の場合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　　  　</a:t>
            </a:r>
            <a:r>
              <a:rPr lang="en-US" altLang="ja-JP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15,400</a:t>
            </a:r>
            <a:r>
              <a:rPr lang="en-US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円/人</a:t>
            </a:r>
          </a:p>
        </p:txBody>
      </p:sp>
      <p:sp>
        <p:nvSpPr>
          <p:cNvPr id="71" name="TextBox 40">
            <a:extLst>
              <a:ext uri="{FF2B5EF4-FFF2-40B4-BE49-F238E27FC236}">
                <a16:creationId xmlns:a16="http://schemas.microsoft.com/office/drawing/2014/main" id="{D28BB1E9-2651-A2D7-FEF7-2A209960449A}"/>
              </a:ext>
            </a:extLst>
          </p:cNvPr>
          <p:cNvSpPr txBox="1"/>
          <p:nvPr/>
        </p:nvSpPr>
        <p:spPr>
          <a:xfrm>
            <a:off x="5313326" y="5230320"/>
            <a:ext cx="4677519" cy="37459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  <a:spcBef>
                <a:spcPct val="0"/>
              </a:spcBef>
            </a:pP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受講人数が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2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名以上の場合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 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　</a:t>
            </a:r>
            <a:r>
              <a:rPr lang="en-US" altLang="ja-JP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13,200</a:t>
            </a:r>
            <a:r>
              <a:rPr lang="en-US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円/人</a:t>
            </a:r>
          </a:p>
        </p:txBody>
      </p:sp>
      <p:sp>
        <p:nvSpPr>
          <p:cNvPr id="72" name="TextBox 40">
            <a:extLst>
              <a:ext uri="{FF2B5EF4-FFF2-40B4-BE49-F238E27FC236}">
                <a16:creationId xmlns:a16="http://schemas.microsoft.com/office/drawing/2014/main" id="{450F01DD-B3D6-7A9B-3976-415395BCF776}"/>
              </a:ext>
            </a:extLst>
          </p:cNvPr>
          <p:cNvSpPr txBox="1"/>
          <p:nvPr/>
        </p:nvSpPr>
        <p:spPr>
          <a:xfrm>
            <a:off x="5313325" y="5686865"/>
            <a:ext cx="4677519" cy="37459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  <a:spcBef>
                <a:spcPct val="0"/>
              </a:spcBef>
            </a:pP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受講人数が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5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名以上の場合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　 </a:t>
            </a:r>
            <a:r>
              <a:rPr lang="en-US" altLang="ja-JP" sz="2300" spc="9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12,100</a:t>
            </a:r>
            <a:r>
              <a:rPr lang="en-US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円/人 </a:t>
            </a:r>
          </a:p>
        </p:txBody>
      </p:sp>
      <p:sp>
        <p:nvSpPr>
          <p:cNvPr id="73" name="AutoShape 19">
            <a:extLst>
              <a:ext uri="{FF2B5EF4-FFF2-40B4-BE49-F238E27FC236}">
                <a16:creationId xmlns:a16="http://schemas.microsoft.com/office/drawing/2014/main" id="{9D4CCF5D-E8AF-6CF9-B7E5-CBC1C519EBF7}"/>
              </a:ext>
            </a:extLst>
          </p:cNvPr>
          <p:cNvSpPr/>
          <p:nvPr/>
        </p:nvSpPr>
        <p:spPr>
          <a:xfrm>
            <a:off x="1543192" y="7397398"/>
            <a:ext cx="3847816" cy="0"/>
          </a:xfrm>
          <a:prstGeom prst="line">
            <a:avLst/>
          </a:prstGeom>
          <a:ln w="19050" cap="rnd">
            <a:solidFill>
              <a:srgbClr val="29292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4" name="TextBox 37">
            <a:extLst>
              <a:ext uri="{FF2B5EF4-FFF2-40B4-BE49-F238E27FC236}">
                <a16:creationId xmlns:a16="http://schemas.microsoft.com/office/drawing/2014/main" id="{C6B1D77B-FF7C-8239-CD9B-CCC34A26D79B}"/>
              </a:ext>
            </a:extLst>
          </p:cNvPr>
          <p:cNvSpPr txBox="1"/>
          <p:nvPr/>
        </p:nvSpPr>
        <p:spPr>
          <a:xfrm>
            <a:off x="196000" y="6400800"/>
            <a:ext cx="5274544" cy="420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49"/>
              </a:lnSpc>
            </a:pPr>
            <a:r>
              <a:rPr lang="ja-JP" altLang="en-US" sz="2499" b="1" spc="1572" dirty="0">
                <a:solidFill>
                  <a:srgbClr val="2B2B2B"/>
                </a:solidFill>
                <a:latin typeface="The Seasons" panose="020B0600070205080204" charset="0"/>
                <a:ea typeface="TT Interphases Bold Italics"/>
                <a:cs typeface="TT Interphases Bold Italics"/>
                <a:sym typeface="TT Interphases Bold Italics"/>
              </a:rPr>
              <a:t>足場</a:t>
            </a:r>
            <a:r>
              <a:rPr lang="en-US" sz="2499" b="1" spc="1572" dirty="0">
                <a:solidFill>
                  <a:srgbClr val="2B2B2B"/>
                </a:solidFill>
                <a:latin typeface="The Seasons" panose="020B0600070205080204" charset="0"/>
                <a:ea typeface="TT Interphases Bold Italics"/>
                <a:cs typeface="TT Interphases Bold Italics"/>
                <a:sym typeface="TT Interphases Bold Italics"/>
              </a:rPr>
              <a:t>特別教育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A6BC3D7A-90A2-1C73-D4D5-BCB8F71E4D5E}"/>
              </a:ext>
            </a:extLst>
          </p:cNvPr>
          <p:cNvSpPr txBox="1"/>
          <p:nvPr/>
        </p:nvSpPr>
        <p:spPr>
          <a:xfrm>
            <a:off x="196000" y="7098261"/>
            <a:ext cx="150940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WEB講習</a:t>
            </a:r>
          </a:p>
        </p:txBody>
      </p:sp>
      <p:sp>
        <p:nvSpPr>
          <p:cNvPr id="76" name="TextBox 39">
            <a:extLst>
              <a:ext uri="{FF2B5EF4-FFF2-40B4-BE49-F238E27FC236}">
                <a16:creationId xmlns:a16="http://schemas.microsoft.com/office/drawing/2014/main" id="{AE57B32B-619B-FC2F-DF72-D331924459F4}"/>
              </a:ext>
            </a:extLst>
          </p:cNvPr>
          <p:cNvSpPr txBox="1"/>
          <p:nvPr/>
        </p:nvSpPr>
        <p:spPr>
          <a:xfrm>
            <a:off x="2314572" y="7086600"/>
            <a:ext cx="4677522" cy="37459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  <a:spcBef>
                <a:spcPct val="0"/>
              </a:spcBef>
            </a:pP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受講人数が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名の場合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　　   　</a:t>
            </a:r>
            <a:r>
              <a:rPr lang="en-US" altLang="ja-JP" sz="2300" spc="8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9,900</a:t>
            </a:r>
            <a:r>
              <a:rPr lang="en-US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円/人</a:t>
            </a:r>
          </a:p>
        </p:txBody>
      </p:sp>
      <p:sp>
        <p:nvSpPr>
          <p:cNvPr id="77" name="TextBox 40">
            <a:extLst>
              <a:ext uri="{FF2B5EF4-FFF2-40B4-BE49-F238E27FC236}">
                <a16:creationId xmlns:a16="http://schemas.microsoft.com/office/drawing/2014/main" id="{BC5A4E5C-7050-37EB-8512-4DD4B85CAF3E}"/>
              </a:ext>
            </a:extLst>
          </p:cNvPr>
          <p:cNvSpPr txBox="1"/>
          <p:nvPr/>
        </p:nvSpPr>
        <p:spPr>
          <a:xfrm>
            <a:off x="2314574" y="7537618"/>
            <a:ext cx="4677519" cy="37459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  <a:spcBef>
                <a:spcPct val="0"/>
              </a:spcBef>
            </a:pP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受講人数が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5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名以上の場合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　  </a:t>
            </a:r>
            <a:r>
              <a:rPr lang="en-US" altLang="ja-JP" sz="2300" spc="5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8,800</a:t>
            </a:r>
            <a:r>
              <a:rPr lang="en-US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円/人</a:t>
            </a:r>
          </a:p>
        </p:txBody>
      </p:sp>
      <p:sp>
        <p:nvSpPr>
          <p:cNvPr id="78" name="AutoShape 19">
            <a:extLst>
              <a:ext uri="{FF2B5EF4-FFF2-40B4-BE49-F238E27FC236}">
                <a16:creationId xmlns:a16="http://schemas.microsoft.com/office/drawing/2014/main" id="{60677C10-B68A-2152-5641-132D38523822}"/>
              </a:ext>
            </a:extLst>
          </p:cNvPr>
          <p:cNvSpPr/>
          <p:nvPr/>
        </p:nvSpPr>
        <p:spPr>
          <a:xfrm>
            <a:off x="1543191" y="8366700"/>
            <a:ext cx="3847816" cy="0"/>
          </a:xfrm>
          <a:prstGeom prst="line">
            <a:avLst/>
          </a:prstGeom>
          <a:ln w="19050" cap="rnd">
            <a:solidFill>
              <a:srgbClr val="29292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F39CA22E-8577-669F-146B-3797730BD650}"/>
              </a:ext>
            </a:extLst>
          </p:cNvPr>
          <p:cNvSpPr txBox="1"/>
          <p:nvPr/>
        </p:nvSpPr>
        <p:spPr>
          <a:xfrm>
            <a:off x="195999" y="8067563"/>
            <a:ext cx="1509408" cy="37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ja-JP" altLang="en-US" sz="2300" spc="138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訪問</a:t>
            </a:r>
            <a:r>
              <a:rPr lang="en-US" sz="2300" spc="138" dirty="0" err="1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講習</a:t>
            </a:r>
            <a:endParaRPr lang="en-US" sz="2300" spc="138" dirty="0">
              <a:solidFill>
                <a:srgbClr val="2E2E2E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  <p:sp>
        <p:nvSpPr>
          <p:cNvPr id="80" name="TextBox 39">
            <a:extLst>
              <a:ext uri="{FF2B5EF4-FFF2-40B4-BE49-F238E27FC236}">
                <a16:creationId xmlns:a16="http://schemas.microsoft.com/office/drawing/2014/main" id="{21C31453-1873-883A-3806-F883BF6D3E56}"/>
              </a:ext>
            </a:extLst>
          </p:cNvPr>
          <p:cNvSpPr txBox="1"/>
          <p:nvPr/>
        </p:nvSpPr>
        <p:spPr>
          <a:xfrm>
            <a:off x="2343951" y="8055902"/>
            <a:ext cx="4648142" cy="37459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  <a:spcBef>
                <a:spcPct val="0"/>
              </a:spcBef>
            </a:pP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受講人数が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名の場合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　　  　</a:t>
            </a:r>
            <a:r>
              <a:rPr lang="en-US" altLang="ja-JP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15,400</a:t>
            </a:r>
            <a:r>
              <a:rPr lang="en-US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円/人</a:t>
            </a:r>
          </a:p>
        </p:txBody>
      </p:sp>
      <p:sp>
        <p:nvSpPr>
          <p:cNvPr id="81" name="TextBox 40">
            <a:extLst>
              <a:ext uri="{FF2B5EF4-FFF2-40B4-BE49-F238E27FC236}">
                <a16:creationId xmlns:a16="http://schemas.microsoft.com/office/drawing/2014/main" id="{292CD0FA-BDCA-9CA1-E054-F6052F8A89CD}"/>
              </a:ext>
            </a:extLst>
          </p:cNvPr>
          <p:cNvSpPr txBox="1"/>
          <p:nvPr/>
        </p:nvSpPr>
        <p:spPr>
          <a:xfrm>
            <a:off x="2314573" y="8506920"/>
            <a:ext cx="4677519" cy="37459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  <a:spcBef>
                <a:spcPct val="0"/>
              </a:spcBef>
            </a:pP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受講人数が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2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名以上の場合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 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　</a:t>
            </a:r>
            <a:r>
              <a:rPr lang="en-US" altLang="ja-JP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13,200</a:t>
            </a:r>
            <a:r>
              <a:rPr lang="en-US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円/人</a:t>
            </a:r>
          </a:p>
        </p:txBody>
      </p:sp>
      <p:sp>
        <p:nvSpPr>
          <p:cNvPr id="82" name="TextBox 40">
            <a:extLst>
              <a:ext uri="{FF2B5EF4-FFF2-40B4-BE49-F238E27FC236}">
                <a16:creationId xmlns:a16="http://schemas.microsoft.com/office/drawing/2014/main" id="{7DDDC899-D3C5-A76C-BD48-4566A247B2EE}"/>
              </a:ext>
            </a:extLst>
          </p:cNvPr>
          <p:cNvSpPr txBox="1"/>
          <p:nvPr/>
        </p:nvSpPr>
        <p:spPr>
          <a:xfrm>
            <a:off x="2314572" y="8963465"/>
            <a:ext cx="4677519" cy="37459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  <a:spcBef>
                <a:spcPct val="0"/>
              </a:spcBef>
            </a:pP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受講人数が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5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名以上の場合</a:t>
            </a:r>
            <a:r>
              <a:rPr lang="en-US" altLang="ja-JP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)</a:t>
            </a:r>
            <a:r>
              <a:rPr lang="ja-JP" altLang="en-US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　 </a:t>
            </a:r>
            <a:r>
              <a:rPr lang="en-US" altLang="ja-JP" sz="2300" spc="9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12,100</a:t>
            </a:r>
            <a:r>
              <a:rPr lang="en-US" sz="2300" dirty="0">
                <a:solidFill>
                  <a:srgbClr val="2E2E2E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円/人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244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The Seasons</vt:lpstr>
      <vt:lpstr>TT Interphases Italics</vt:lpstr>
      <vt:lpstr>Arial</vt:lpstr>
      <vt:lpstr>TT Interphases</vt:lpstr>
      <vt:lpstr>DM Sans</vt:lpstr>
      <vt:lpstr>Calibri</vt:lpstr>
      <vt:lpstr>DM Sans Bold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Minimal Beauty Services Price List Instagram Story</dc:title>
  <dc:creator>玉田将洋</dc:creator>
  <cp:lastModifiedBy>将洋 玉田</cp:lastModifiedBy>
  <cp:revision>8</cp:revision>
  <cp:lastPrinted>2025-01-23T02:38:00Z</cp:lastPrinted>
  <dcterms:created xsi:type="dcterms:W3CDTF">2006-08-16T00:00:00Z</dcterms:created>
  <dcterms:modified xsi:type="dcterms:W3CDTF">2025-01-28T04:10:01Z</dcterms:modified>
  <dc:identifier>DAGc76rOtRg</dc:identifier>
</cp:coreProperties>
</file>